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70" r:id="rId11"/>
    <p:sldId id="267" r:id="rId12"/>
    <p:sldId id="269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d0701490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3ad07014906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1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sz="4000" b="1" i="0" u="none" strike="noStrike" cap="non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project/ppt.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b="1" i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Solutions must include at least one Google technology.</a:t>
            </a:r>
            <a:endParaRPr sz="1500" b="1" i="1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1" name="Google Shape;101;p2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281883" y="863625"/>
            <a:ext cx="8711668" cy="225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 https://github.com/sharath2004-tech/edu-bridge-ai-platform-bharath-hackathon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https://drive.google.com/file/d/114TJ7_aQMKoFGYFe7X9BaQHjk0h2eocI/view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Link: 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https://edu-bridge-ai-platform-bharath-hack.vercel.app/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7" name="Google Shape;167;p36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79" name="Google Shape;179;p38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en-I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Y000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Sharath </a:t>
            </a:r>
            <a:r>
              <a:rPr lang="en-GB" sz="1800" b="1" i="0" u="none" strike="noStrike" cap="none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Gadhagoni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IN" b="1" dirty="0"/>
              <a:t>AI Education Platform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6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972425" y="600213"/>
            <a:ext cx="7030295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sng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</a:t>
            </a:r>
            <a:r>
              <a:rPr lang="en-GB" sz="1800" b="1" u="sng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atement addressing</a:t>
            </a:r>
            <a:endParaRPr sz="1800" b="1" i="0" u="sng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3" name="Google Shape;113;p2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F7C901-9DD9-2F11-29D8-5A6CE4278F12}"/>
              </a:ext>
            </a:extLst>
          </p:cNvPr>
          <p:cNvSpPr txBox="1"/>
          <p:nvPr/>
        </p:nvSpPr>
        <p:spPr>
          <a:xfrm>
            <a:off x="288757" y="1153005"/>
            <a:ext cx="3953233" cy="36471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Problem Statement:</a:t>
            </a:r>
          </a:p>
          <a:p>
            <a:pPr>
              <a:buNone/>
            </a:pPr>
            <a:endParaRPr lang="en-US" b="1" u="sng" dirty="0"/>
          </a:p>
          <a:p>
            <a:pPr>
              <a:buNone/>
            </a:pPr>
            <a:r>
              <a:rPr lang="en-US" dirty="0"/>
              <a:t>India currently lacks a </a:t>
            </a:r>
            <a:r>
              <a:rPr lang="en-US" b="1" dirty="0"/>
              <a:t>unified, district-level digital platform</a:t>
            </a:r>
            <a:r>
              <a:rPr lang="en-US" dirty="0"/>
              <a:t> to monitor and improve learning outcomes across schools.</a:t>
            </a:r>
          </a:p>
          <a:p>
            <a:pPr>
              <a:buNone/>
            </a:pPr>
            <a:br>
              <a:rPr lang="en-US" dirty="0"/>
            </a:br>
            <a:r>
              <a:rPr lang="en-US" dirty="0"/>
              <a:t>Educational data is </a:t>
            </a:r>
            <a:r>
              <a:rPr lang="en-US" b="1" dirty="0"/>
              <a:t>fragmented across institutions</a:t>
            </a:r>
            <a:r>
              <a:rPr lang="en-US" dirty="0"/>
              <a:t>, teachers lack real-time insights into student performance, and students—especially in regional and rural contexts—do not receive </a:t>
            </a:r>
            <a:r>
              <a:rPr lang="en-US" b="1" dirty="0"/>
              <a:t>personalized academic support</a:t>
            </a:r>
            <a:r>
              <a:rPr lang="en-US" dirty="0"/>
              <a:t>.</a:t>
            </a:r>
          </a:p>
          <a:p>
            <a:pPr>
              <a:buNone/>
            </a:pPr>
            <a:br>
              <a:rPr lang="en-US" dirty="0"/>
            </a:br>
            <a:r>
              <a:rPr lang="en-US" dirty="0"/>
              <a:t>This gap makes it difficult for </a:t>
            </a:r>
            <a:r>
              <a:rPr lang="en-US" b="1" dirty="0"/>
              <a:t>schools, districts, and government authorities</a:t>
            </a:r>
            <a:r>
              <a:rPr lang="en-US" dirty="0"/>
              <a:t> to track progress, identify learning gaps, and take timely, data-driven interventions.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072F1-1F82-5720-08B9-708ACBC83ADC}"/>
              </a:ext>
            </a:extLst>
          </p:cNvPr>
          <p:cNvSpPr txBox="1"/>
          <p:nvPr/>
        </p:nvSpPr>
        <p:spPr>
          <a:xfrm>
            <a:off x="4487572" y="1153005"/>
            <a:ext cx="4491423" cy="37548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Proposed Solution – </a:t>
            </a:r>
            <a:r>
              <a:rPr lang="en-US" b="1" u="sng" dirty="0" err="1"/>
              <a:t>EduBridge</a:t>
            </a:r>
            <a:r>
              <a:rPr lang="en-US" b="1" u="sng" dirty="0"/>
              <a:t> AI</a:t>
            </a:r>
          </a:p>
          <a:p>
            <a:pPr>
              <a:buNone/>
            </a:pPr>
            <a:r>
              <a:rPr lang="en-US" b="1" dirty="0" err="1"/>
              <a:t>EduBridge</a:t>
            </a:r>
            <a:r>
              <a:rPr lang="en-US" b="1" dirty="0"/>
              <a:t> AI</a:t>
            </a:r>
            <a:r>
              <a:rPr lang="en-US" dirty="0"/>
              <a:t> is a </a:t>
            </a:r>
            <a:r>
              <a:rPr lang="en-US" b="1" dirty="0"/>
              <a:t>district-scalable, AI-powered education platform</a:t>
            </a:r>
            <a:r>
              <a:rPr lang="en-US" dirty="0"/>
              <a:t> that connects </a:t>
            </a:r>
            <a:r>
              <a:rPr lang="en-US" b="1" dirty="0"/>
              <a:t>students, teachers, principals, and administrators</a:t>
            </a:r>
            <a:r>
              <a:rPr lang="en-US" dirty="0"/>
              <a:t> on a single system.    It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AI-assisted learning</a:t>
            </a:r>
            <a:r>
              <a:rPr lang="en-US" dirty="0"/>
              <a:t> through multilingual, context-aware tutoring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Real-time dashboards</a:t>
            </a:r>
            <a:r>
              <a:rPr lang="en-US" dirty="0"/>
              <a:t> for teachers and school leadership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District-level analytics</a:t>
            </a:r>
            <a:r>
              <a:rPr lang="en-US" dirty="0"/>
              <a:t> to monitor learning trends and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Offline-friendly, web-based access</a:t>
            </a:r>
            <a:r>
              <a:rPr lang="en-US" dirty="0"/>
              <a:t> for inclusive reach</a:t>
            </a:r>
          </a:p>
          <a:p>
            <a:pPr>
              <a:buNone/>
            </a:pPr>
            <a:r>
              <a:rPr lang="en-US" dirty="0"/>
              <a:t>The platform enables </a:t>
            </a:r>
            <a:r>
              <a:rPr lang="en-US" b="1" dirty="0"/>
              <a:t>early intervention, personalized learning, and transparent monitoring</a:t>
            </a:r>
            <a:r>
              <a:rPr lang="en-US" dirty="0"/>
              <a:t>, helping governments move from </a:t>
            </a:r>
            <a:r>
              <a:rPr lang="en-US" b="1" dirty="0"/>
              <a:t>reactive reporting to proactive education governance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3903916" y="27615"/>
            <a:ext cx="1941183" cy="47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8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16DFD-75B5-9FC7-282E-1FF83F493DDE}"/>
              </a:ext>
            </a:extLst>
          </p:cNvPr>
          <p:cNvSpPr txBox="1"/>
          <p:nvPr/>
        </p:nvSpPr>
        <p:spPr>
          <a:xfrm>
            <a:off x="159800" y="507086"/>
            <a:ext cx="4460327" cy="46166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b="1" u="sng" dirty="0"/>
              <a:t>How is this different from existing ideas?</a:t>
            </a:r>
          </a:p>
          <a:p>
            <a:pPr marL="342900" indent="-342900" algn="just">
              <a:buAutoNum type="arabicPeriod"/>
            </a:pPr>
            <a:endParaRPr lang="en-US" b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Existing education platforms work in </a:t>
            </a:r>
            <a:r>
              <a:rPr lang="en-US" b="1" dirty="0"/>
              <a:t>isolated parts</a:t>
            </a:r>
            <a:r>
              <a:rPr lang="en-US" dirty="0"/>
              <a:t> (attendance, exams, or reporting), whereas this solution provides a </a:t>
            </a:r>
            <a:r>
              <a:rPr lang="en-US" b="1" dirty="0"/>
              <a:t>single, integrated district-level system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There is </a:t>
            </a:r>
            <a:r>
              <a:rPr lang="en-US" b="1" dirty="0"/>
              <a:t>no current government platform</a:t>
            </a:r>
            <a:r>
              <a:rPr lang="en-US" dirty="0"/>
              <a:t> that continuously monitors </a:t>
            </a:r>
            <a:r>
              <a:rPr lang="en-US" b="1" dirty="0"/>
              <a:t>all schools in an entire district</a:t>
            </a:r>
            <a:r>
              <a:rPr lang="en-US" dirty="0"/>
              <a:t> with real-time insights.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Unlike static data portals, this platform uses </a:t>
            </a:r>
            <a:r>
              <a:rPr lang="en-US" b="1" dirty="0"/>
              <a:t>AI-driven analytics</a:t>
            </a:r>
            <a:r>
              <a:rPr lang="en-US" dirty="0"/>
              <a:t> to identify learning gaps, dropout risks, and performance trends.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b="1" dirty="0"/>
              <a:t>multiple stakeholders</a:t>
            </a:r>
            <a:r>
              <a:rPr lang="en-US" dirty="0"/>
              <a:t> (District Officers, Block Officers, Principals, Teachers, and Students) on one unified platform.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Focuses on </a:t>
            </a:r>
            <a:r>
              <a:rPr lang="en-US" b="1" dirty="0"/>
              <a:t>decision support</a:t>
            </a:r>
            <a:r>
              <a:rPr lang="en-US" dirty="0"/>
              <a:t>, not just data collection or compliance reporting.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5759F-B99C-77A1-3AF9-E92DF9B72BC5}"/>
              </a:ext>
            </a:extLst>
          </p:cNvPr>
          <p:cNvSpPr txBox="1"/>
          <p:nvPr/>
        </p:nvSpPr>
        <p:spPr>
          <a:xfrm>
            <a:off x="4934714" y="501600"/>
            <a:ext cx="4049486" cy="46166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2. How will it be able to solve the problem?</a:t>
            </a:r>
          </a:p>
          <a:p>
            <a:pPr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Collects and integrates academic, attendance, and engagement data from </a:t>
            </a:r>
            <a:r>
              <a:rPr lang="en-US" b="1" dirty="0"/>
              <a:t>all schools across the district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AI to </a:t>
            </a:r>
            <a:r>
              <a:rPr lang="en-US" b="1" dirty="0"/>
              <a:t>detect early warning signals</a:t>
            </a:r>
            <a:r>
              <a:rPr lang="en-US" dirty="0"/>
              <a:t> such as declining performance or potential dropouts.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b="1" dirty="0"/>
              <a:t>real-time dashboards</a:t>
            </a:r>
            <a:r>
              <a:rPr lang="en-US" dirty="0"/>
              <a:t> for district and block-level officials to enable faster interventions.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manual reporting and administrative workload through </a:t>
            </a:r>
            <a:r>
              <a:rPr lang="en-US" b="1" dirty="0"/>
              <a:t>automated analytics and reports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</a:t>
            </a:r>
            <a:r>
              <a:rPr lang="en-US" b="1" dirty="0"/>
              <a:t>evidence-based policy decisions</a:t>
            </a:r>
            <a:r>
              <a:rPr lang="en-US" dirty="0"/>
              <a:t> and targeted resource allocation at the district level.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/>
        </p:nvSpPr>
        <p:spPr>
          <a:xfrm>
            <a:off x="265071" y="573342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solution:</a:t>
            </a:r>
          </a:p>
        </p:txBody>
      </p:sp>
      <p:pic>
        <p:nvPicPr>
          <p:cNvPr id="125" name="Google Shape;125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F9849-E603-72EE-3702-5A5CD305EE9C}"/>
              </a:ext>
            </a:extLst>
          </p:cNvPr>
          <p:cNvSpPr txBox="1"/>
          <p:nvPr/>
        </p:nvSpPr>
        <p:spPr>
          <a:xfrm>
            <a:off x="404263" y="1418932"/>
            <a:ext cx="8559608" cy="32840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District-Wide Coverage:</a:t>
            </a:r>
            <a:r>
              <a:rPr lang="en-US" dirty="0"/>
              <a:t> Unified monitoring of all schools across school → block → district levels.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AI-Driven Learning Support:</a:t>
            </a:r>
            <a:r>
              <a:rPr lang="en-US" dirty="0"/>
              <a:t> Personalized learning insights and early identification of learning gaps.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Multilingual &amp; Inclusive Access:</a:t>
            </a:r>
            <a:r>
              <a:rPr lang="en-US" dirty="0"/>
              <a:t> Regional language support for equitable education delivery.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Role-Based Dashboards:</a:t>
            </a:r>
            <a:r>
              <a:rPr lang="en-US" dirty="0"/>
              <a:t> Dedicated access for DEO, BEO, Principals, Teachers, and Students.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Real-Time Analytics:</a:t>
            </a:r>
            <a:r>
              <a:rPr lang="en-US" dirty="0"/>
              <a:t> Performance tracking, comparisons, and decision-ready insights.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Continuous Assessment:</a:t>
            </a:r>
            <a:r>
              <a:rPr lang="en-US" dirty="0"/>
              <a:t> Automated evaluations with performance trend analysis.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Early Warning System:</a:t>
            </a:r>
            <a:r>
              <a:rPr lang="en-US" dirty="0"/>
              <a:t> Alerts for dropout risk, low attendance, and poor performance.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Content &amp; Curriculum Management:</a:t>
            </a:r>
            <a:r>
              <a:rPr lang="en-US" dirty="0"/>
              <a:t> Centralized, policy-aligned learning resources.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Offline &amp; Low-Connectivity Support:</a:t>
            </a:r>
            <a:r>
              <a:rPr lang="en-US" dirty="0"/>
              <a:t> Designed for rural and low-internet environments.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Secure &amp; Scalable Architecture:</a:t>
            </a:r>
            <a:r>
              <a:rPr lang="en-US" dirty="0"/>
              <a:t> Data security, audit logs, and scalability from district to state..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C92645-9735-A3DC-2A86-8B109FA18216}"/>
              </a:ext>
            </a:extLst>
          </p:cNvPr>
          <p:cNvSpPr txBox="1"/>
          <p:nvPr/>
        </p:nvSpPr>
        <p:spPr>
          <a:xfrm>
            <a:off x="316259" y="653143"/>
            <a:ext cx="8225415" cy="41458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b="1" u="sng" dirty="0"/>
              <a:t>Google Technologies Used in </a:t>
            </a:r>
            <a:r>
              <a:rPr lang="en-IN" b="1" u="sng" dirty="0" err="1"/>
              <a:t>EduBridge</a:t>
            </a:r>
            <a:r>
              <a:rPr lang="en-IN" b="1" u="sng" dirty="0"/>
              <a:t> 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Core AI &amp; Cloud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Google Gemini AI</a:t>
            </a:r>
            <a:r>
              <a:rPr lang="en-IN" dirty="0"/>
              <a:t> – AI-powered learning assistance, multilingual support, and content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Google Cloud Platform (GCP)</a:t>
            </a:r>
            <a:r>
              <a:rPr lang="en-IN" dirty="0"/>
              <a:t> – Scalable, secure cloud infrastructure for district-wide deployment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Progressive Web App (PWA)</a:t>
            </a:r>
            <a:r>
              <a:rPr lang="en-IN" dirty="0"/>
              <a:t> – Offline access and low-bandwidth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Security &amp; Authentication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Secure API Management</a:t>
            </a:r>
            <a:r>
              <a:rPr lang="en-IN" dirty="0"/>
              <a:t> – Backend-managed AI services with access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OAuth 2.0 Ready</a:t>
            </a:r>
            <a:r>
              <a:rPr lang="en-IN" dirty="0"/>
              <a:t> – Secure authentication for teachers and students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Analytics &amp; Intelligence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AI-Based Insights</a:t>
            </a:r>
            <a:r>
              <a:rPr lang="en-IN" dirty="0"/>
              <a:t> – Learning gap detection, performance trends, and early warning alerts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Real-Time Dashboards</a:t>
            </a:r>
            <a:r>
              <a:rPr lang="en-IN" dirty="0"/>
              <a:t> – School, block, and district-level visibility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Reliability &amp; Continuity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Multi-Level AI Fallback System</a:t>
            </a:r>
            <a:r>
              <a:rPr lang="en-IN" dirty="0"/>
              <a:t> – Ensures uninterrupted service </a:t>
            </a:r>
            <a:r>
              <a:rPr lang="en-IN" dirty="0" err="1"/>
              <a:t>availabilit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/>
        </p:nvSpPr>
        <p:spPr>
          <a:xfrm>
            <a:off x="2292407" y="-8232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</a:p>
        </p:txBody>
      </p:sp>
      <p:pic>
        <p:nvPicPr>
          <p:cNvPr id="137" name="Google Shape;137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2BEAA6-045F-D02B-20E7-507B6E8320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93" r="3854"/>
          <a:stretch>
            <a:fillRect/>
          </a:stretch>
        </p:blipFill>
        <p:spPr>
          <a:xfrm>
            <a:off x="864782" y="536694"/>
            <a:ext cx="7003312" cy="46068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/>
        </p:nvSpPr>
        <p:spPr>
          <a:xfrm>
            <a:off x="2116955" y="12272"/>
            <a:ext cx="7260522" cy="32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9" name="Google Shape;149;p33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EBD30-B4C9-F691-DBBB-1D32355FE2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73" t="2350" r="6819" b="1012"/>
          <a:stretch>
            <a:fillRect/>
          </a:stretch>
        </p:blipFill>
        <p:spPr>
          <a:xfrm>
            <a:off x="1354412" y="404637"/>
            <a:ext cx="6675808" cy="47388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61;p35" title="Group 2200185.png">
            <a:extLst>
              <a:ext uri="{FF2B5EF4-FFF2-40B4-BE49-F238E27FC236}">
                <a16:creationId xmlns:a16="http://schemas.microsoft.com/office/drawing/2014/main" id="{E8ECB1B6-115C-052B-CD68-C22D0B61B0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BEB903-1108-59E8-4D56-4D382030551B}"/>
              </a:ext>
            </a:extLst>
          </p:cNvPr>
          <p:cNvSpPr txBox="1"/>
          <p:nvPr/>
        </p:nvSpPr>
        <p:spPr>
          <a:xfrm>
            <a:off x="770022" y="1021610"/>
            <a:ext cx="6211732" cy="37548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Email: superadmin@edubridge.com</a:t>
            </a:r>
          </a:p>
          <a:p>
            <a:r>
              <a:rPr lang="en-IN" dirty="0"/>
              <a:t>Password: superadmin123</a:t>
            </a:r>
          </a:p>
          <a:p>
            <a:r>
              <a:rPr lang="en-IN" dirty="0"/>
              <a:t>Principals</a:t>
            </a:r>
          </a:p>
          <a:p>
            <a:r>
              <a:rPr lang="en-IN" dirty="0"/>
              <a:t>robert.anderson@greenvalley.edu / principal123</a:t>
            </a:r>
          </a:p>
          <a:p>
            <a:r>
              <a:rPr lang="en-IN" dirty="0"/>
              <a:t>patricia.martinez@sunriseschool.edu / principal123</a:t>
            </a:r>
          </a:p>
          <a:p>
            <a:r>
              <a:rPr lang="en-IN" dirty="0"/>
              <a:t>jennifer.wilson@oakwoodacademy.edu / principal123</a:t>
            </a:r>
          </a:p>
          <a:p>
            <a:r>
              <a:rPr lang="en-IN" dirty="0"/>
              <a:t>Teachers</a:t>
            </a:r>
          </a:p>
          <a:p>
            <a:r>
              <a:rPr lang="en-IN" dirty="0"/>
              <a:t>Password for all teachers: teacher123</a:t>
            </a:r>
          </a:p>
          <a:p>
            <a:r>
              <a:rPr lang="en-IN" dirty="0"/>
              <a:t>Example: sarah.johnson@greenvalley.edu / teacher123</a:t>
            </a:r>
          </a:p>
          <a:p>
            <a:r>
              <a:rPr lang="en-IN" dirty="0"/>
              <a:t>(Check the database for specific teacher emails)</a:t>
            </a:r>
          </a:p>
          <a:p>
            <a:r>
              <a:rPr lang="en-IN" dirty="0"/>
              <a:t>Students</a:t>
            </a:r>
          </a:p>
          <a:p>
            <a:r>
              <a:rPr lang="en-IN" dirty="0"/>
              <a:t>Password for all students: student123</a:t>
            </a:r>
          </a:p>
          <a:p>
            <a:r>
              <a:rPr lang="en-IN" dirty="0"/>
              <a:t>Example: alex.thompson.9th.A@student.edu / student123</a:t>
            </a:r>
          </a:p>
          <a:p>
            <a:r>
              <a:rPr lang="en-IN" dirty="0"/>
              <a:t>(Check the database for specific student emails)</a:t>
            </a:r>
          </a:p>
          <a:p>
            <a:r>
              <a:rPr lang="en-IN" dirty="0"/>
              <a:t>Default Admin (from older seed)</a:t>
            </a:r>
          </a:p>
          <a:p>
            <a:r>
              <a:rPr lang="en-IN" dirty="0"/>
              <a:t>Email: admin@edubridge.com</a:t>
            </a:r>
          </a:p>
          <a:p>
            <a:r>
              <a:rPr lang="en-IN" dirty="0"/>
              <a:t>Password: admin123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F475B-7907-C87B-3E68-6176C2C63AC1}"/>
              </a:ext>
            </a:extLst>
          </p:cNvPr>
          <p:cNvSpPr txBox="1"/>
          <p:nvPr/>
        </p:nvSpPr>
        <p:spPr>
          <a:xfrm>
            <a:off x="1880364" y="501600"/>
            <a:ext cx="38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Sample credentials</a:t>
            </a:r>
          </a:p>
        </p:txBody>
      </p:sp>
    </p:spTree>
    <p:extLst>
      <p:ext uri="{BB962C8B-B14F-4D97-AF65-F5344CB8AC3E}">
        <p14:creationId xmlns:p14="http://schemas.microsoft.com/office/powerpoint/2010/main" val="6106562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929</Words>
  <Application>Microsoft Office PowerPoint</Application>
  <PresentationFormat>On-screen Show (16:9)</PresentationFormat>
  <Paragraphs>97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Google Sans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SHARATH GADHAGONI</cp:lastModifiedBy>
  <cp:revision>2</cp:revision>
  <dcterms:modified xsi:type="dcterms:W3CDTF">2025-12-24T16:47:10Z</dcterms:modified>
</cp:coreProperties>
</file>